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78" r:id="rId2"/>
    <p:sldId id="275" r:id="rId3"/>
    <p:sldId id="274" r:id="rId4"/>
    <p:sldId id="281" r:id="rId5"/>
    <p:sldId id="267" r:id="rId6"/>
    <p:sldId id="268" r:id="rId7"/>
    <p:sldId id="288" r:id="rId8"/>
    <p:sldId id="289" r:id="rId9"/>
    <p:sldId id="262" r:id="rId10"/>
    <p:sldId id="261" r:id="rId11"/>
    <p:sldId id="279" r:id="rId12"/>
    <p:sldId id="271" r:id="rId13"/>
    <p:sldId id="284" r:id="rId14"/>
    <p:sldId id="282" r:id="rId15"/>
    <p:sldId id="263" r:id="rId16"/>
    <p:sldId id="265" r:id="rId17"/>
    <p:sldId id="273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53495" autoAdjust="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A492-1932-4136-8AD7-E3EF2EB63BED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6473-AE3C-4B66-AB67-B00AAE836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55946-8F69-41DC-871D-27DE280AD5F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le pied à l'étrier,</a:t>
            </a:r>
          </a:p>
          <a:p>
            <a:r>
              <a:rPr lang="fr-FR" dirty="0" smtClean="0"/>
              <a:t>Progression</a:t>
            </a:r>
            <a:r>
              <a:rPr lang="fr-FR" baseline="0" dirty="0" smtClean="0"/>
              <a:t> unique dans tous les établissements,</a:t>
            </a:r>
          </a:p>
          <a:p>
            <a:r>
              <a:rPr lang="fr-FR" baseline="0" dirty="0" smtClean="0"/>
              <a:t>Voyage à l'étranger,</a:t>
            </a:r>
          </a:p>
          <a:p>
            <a:r>
              <a:rPr lang="fr-FR" baseline="0" smtClean="0"/>
              <a:t>Projet fédérateur,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73-AE3C-4B66-AB67-B00AAE836AF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AD48A-4087-49B7-B0A1-4C013EBB23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8C515A-FF0C-4CF8-B53B-466E8CED3784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1D97AE-29B0-4528-B435-CD4E5B501C5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hyperlink" Target="http://eduscol.education.fr/D0047/PPPREN01.ht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5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9.jpe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8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jpeg"/><Relationship Id="rId5" Type="http://schemas.openxmlformats.org/officeDocument/2006/relationships/tags" Target="../tags/tag52.xml"/><Relationship Id="rId15" Type="http://schemas.openxmlformats.org/officeDocument/2006/relationships/hyperlink" Target="Trike%20Drifters.flv" TargetMode="External"/><Relationship Id="rId10" Type="http://schemas.openxmlformats.org/officeDocument/2006/relationships/image" Target="../media/image6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12.xml"/><Relationship Id="rId14" Type="http://schemas.openxmlformats.org/officeDocument/2006/relationships/hyperlink" Target="Trikedrifters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image" Target="../media/image3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hyperlink" Target="../../FORMATION%20GROUPE%20DE%20REFLECTION%20PRODUCTIQUE/Inscriptions%20RS%202012%20BAC%20PRO%20PM.xlsx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hyperlink" Target="../../FORMATION%20GROUPE%20DE%20REFLECTION%20PRODUCTIQUE/Bilan%20BAC%20PRO%20Productique%202012.xlsx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155679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FORMATION CONTINUE</a:t>
            </a:r>
          </a:p>
          <a:p>
            <a:pPr algn="ctr"/>
            <a:r>
              <a:rPr lang="fr-FR" sz="4000" b="1" dirty="0" smtClean="0"/>
              <a:t>"TECHNICIEN d'USINAGE "</a:t>
            </a:r>
          </a:p>
          <a:p>
            <a:pPr algn="ctr"/>
            <a:endParaRPr lang="fr-FR" sz="4000" b="1" dirty="0" smtClean="0"/>
          </a:p>
          <a:p>
            <a:pPr algn="ctr"/>
            <a:r>
              <a:rPr lang="fr-FR" sz="4000" b="1" dirty="0" smtClean="0"/>
              <a:t>LP Fernand Forest</a:t>
            </a:r>
          </a:p>
          <a:p>
            <a:pPr algn="ctr"/>
            <a:r>
              <a:rPr lang="fr-FR" sz="4000" b="1" dirty="0"/>
              <a:t>m</a:t>
            </a:r>
            <a:r>
              <a:rPr lang="fr-FR" sz="4000" b="1" dirty="0" smtClean="0"/>
              <a:t>ercredi 20 mars 2013</a:t>
            </a:r>
          </a:p>
          <a:p>
            <a:pPr algn="ctr"/>
            <a:endParaRPr lang="fr-FR" sz="4000" b="1" dirty="0"/>
          </a:p>
          <a:p>
            <a:pPr algn="ctr"/>
            <a:r>
              <a:rPr lang="fr-FR" sz="4000" b="1" dirty="0" smtClean="0"/>
              <a:t>SAINT-PRIEST</a:t>
            </a:r>
            <a:endParaRPr lang="fr-FR" sz="4000" b="1" dirty="0"/>
          </a:p>
        </p:txBody>
      </p:sp>
      <p:pic>
        <p:nvPicPr>
          <p:cNvPr id="3" name="Picture 2" descr="http://www2.ac-lyon.fr/orientation/rhone/lyon-ouest/squelettes/img/logo_academie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809750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VOLET "Expérimentation"</a:t>
            </a:r>
            <a:endParaRPr lang="fr-FR" sz="40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4465" y="2206025"/>
            <a:ext cx="921354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</a:t>
            </a:r>
            <a:r>
              <a:rPr lang="fr-F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Brochure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"Le projet pluridisciplinaire à caractère professionnel 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Eduscol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eduscol.education.fr/D0047/PPPREN01.htm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 </a:t>
            </a:r>
            <a:r>
              <a:rPr kumimoji="0" lang="fr-FR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Visioconférence, webcam…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/>
              </a:rPr>
              <a:t>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"Démarche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portefolio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kumimoji="0" lang="fr-FR" sz="28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8844" y="1"/>
            <a:ext cx="9144000" cy="1125538"/>
            <a:chOff x="0" y="0"/>
            <a:chExt cx="9144000" cy="9087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90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27584" y="0"/>
              <a:ext cx="8316416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Organisation pédagogique sur les 3 années de formation ( LP E.LABBE de Douai )</a:t>
              </a:r>
              <a:endParaRPr lang="fr-FR" dirty="0"/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02716" y="1628801"/>
          <a:ext cx="8280934" cy="4104452"/>
        </p:xfrm>
        <a:graphic>
          <a:graphicData uri="http://schemas.openxmlformats.org/drawingml/2006/table">
            <a:tbl>
              <a:tblPr/>
              <a:tblGrid>
                <a:gridCol w="476126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  <a:gridCol w="177382"/>
              </a:tblGrid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0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S9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98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S10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S14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r>
                        <a:rPr lang="fr-F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 1 - EP 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98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TCI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S17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5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S18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S19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6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S20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S20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S22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98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33 - A - B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21 - E 22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31</a:t>
                      </a:r>
                    </a:p>
                  </a:txBody>
                  <a:tcPr marL="6991" marR="6991" marT="699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e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371444" y="692151"/>
            <a:ext cx="1584325" cy="792163"/>
            <a:chOff x="6876256" y="1196752"/>
            <a:chExt cx="1368152" cy="648072"/>
          </a:xfrm>
        </p:grpSpPr>
        <p:sp>
          <p:nvSpPr>
            <p:cNvPr id="8" name="Légende encadrée 1 7"/>
            <p:cNvSpPr/>
            <p:nvPr/>
          </p:nvSpPr>
          <p:spPr>
            <a:xfrm>
              <a:off x="6876256" y="1196752"/>
              <a:ext cx="1368152" cy="648072"/>
            </a:xfrm>
            <a:prstGeom prst="borderCallout1">
              <a:avLst>
                <a:gd name="adj1" fmla="val 105044"/>
                <a:gd name="adj2" fmla="val 45634"/>
                <a:gd name="adj3" fmla="val 210805"/>
                <a:gd name="adj4" fmla="val 4401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1262214"/>
              <a:ext cx="1152128" cy="2291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R5 – R8</a:t>
              </a:r>
            </a:p>
          </p:txBody>
        </p:sp>
      </p:grpSp>
      <p:grpSp>
        <p:nvGrpSpPr>
          <p:cNvPr id="10" name="Groupe 2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907394" y="5805489"/>
            <a:ext cx="1584325" cy="863600"/>
            <a:chOff x="3419872" y="5517232"/>
            <a:chExt cx="1368152" cy="648072"/>
          </a:xfrm>
        </p:grpSpPr>
        <p:sp>
          <p:nvSpPr>
            <p:cNvPr id="11" name="Légende encadrée 1 10"/>
            <p:cNvSpPr/>
            <p:nvPr/>
          </p:nvSpPr>
          <p:spPr>
            <a:xfrm>
              <a:off x="3419872" y="5517232"/>
              <a:ext cx="1368152" cy="648072"/>
            </a:xfrm>
            <a:prstGeom prst="borderCallout1">
              <a:avLst>
                <a:gd name="adj1" fmla="val -11709"/>
                <a:gd name="adj2" fmla="val 44537"/>
                <a:gd name="adj3" fmla="val -248909"/>
                <a:gd name="adj4" fmla="val 86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880" y="5589240"/>
              <a:ext cx="1011113" cy="198022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R2 – R6</a:t>
              </a:r>
            </a:p>
          </p:txBody>
        </p:sp>
      </p:grpSp>
      <p:grpSp>
        <p:nvGrpSpPr>
          <p:cNvPr id="13" name="Groupe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994956" y="5805489"/>
            <a:ext cx="1584325" cy="836612"/>
            <a:chOff x="5220072" y="5517232"/>
            <a:chExt cx="1368152" cy="648072"/>
          </a:xfrm>
        </p:grpSpPr>
        <p:sp>
          <p:nvSpPr>
            <p:cNvPr id="14" name="Légende encadrée 1 13"/>
            <p:cNvSpPr/>
            <p:nvPr/>
          </p:nvSpPr>
          <p:spPr>
            <a:xfrm>
              <a:off x="5220072" y="5517232"/>
              <a:ext cx="1368152" cy="648072"/>
            </a:xfrm>
            <a:prstGeom prst="borderCallout1">
              <a:avLst>
                <a:gd name="adj1" fmla="val -14646"/>
                <a:gd name="adj2" fmla="val 41176"/>
                <a:gd name="adj3" fmla="val -265275"/>
                <a:gd name="adj4" fmla="val 11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92080" y="5563841"/>
              <a:ext cx="1152128" cy="232258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R3 – R10</a:t>
              </a:r>
            </a:p>
          </p:txBody>
        </p:sp>
      </p:grpSp>
      <p:sp>
        <p:nvSpPr>
          <p:cNvPr id="16" name="Légende encadrée 1 15"/>
          <p:cNvSpPr/>
          <p:nvPr>
            <p:custDataLst>
              <p:tags r:id="rId6"/>
            </p:custDataLst>
          </p:nvPr>
        </p:nvSpPr>
        <p:spPr>
          <a:xfrm>
            <a:off x="7084106" y="5805489"/>
            <a:ext cx="1906588" cy="863600"/>
          </a:xfrm>
          <a:prstGeom prst="borderCallout1">
            <a:avLst>
              <a:gd name="adj1" fmla="val -6022"/>
              <a:gd name="adj2" fmla="val 48280"/>
              <a:gd name="adj3" fmla="val -68285"/>
              <a:gd name="adj4" fmla="val -295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7227452" y="5877273"/>
            <a:ext cx="864096" cy="2880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R12</a:t>
            </a:r>
          </a:p>
        </p:txBody>
      </p:sp>
      <p:grpSp>
        <p:nvGrpSpPr>
          <p:cNvPr id="18" name="Groupe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86444" y="5805489"/>
            <a:ext cx="2016125" cy="863600"/>
            <a:chOff x="1187624" y="5517232"/>
            <a:chExt cx="1728192" cy="648072"/>
          </a:xfrm>
        </p:grpSpPr>
        <p:sp>
          <p:nvSpPr>
            <p:cNvPr id="19" name="Légende encadrée 1 18"/>
            <p:cNvSpPr/>
            <p:nvPr/>
          </p:nvSpPr>
          <p:spPr>
            <a:xfrm>
              <a:off x="1187624" y="5517232"/>
              <a:ext cx="1728192" cy="648072"/>
            </a:xfrm>
            <a:prstGeom prst="borderCallout1">
              <a:avLst>
                <a:gd name="adj1" fmla="val -10124"/>
                <a:gd name="adj2" fmla="val 50771"/>
                <a:gd name="adj3" fmla="val -129748"/>
                <a:gd name="adj4" fmla="val 447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59632" y="5589240"/>
              <a:ext cx="1584176" cy="19396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R7 – R9 – R11</a:t>
              </a:r>
            </a:p>
          </p:txBody>
        </p:sp>
      </p:grpSp>
      <p:sp>
        <p:nvSpPr>
          <p:cNvPr id="21" name="Rectangle 20"/>
          <p:cNvSpPr/>
          <p:nvPr>
            <p:custDataLst>
              <p:tags r:id="rId9"/>
            </p:custDataLst>
          </p:nvPr>
        </p:nvSpPr>
        <p:spPr>
          <a:xfrm>
            <a:off x="4058331" y="765176"/>
            <a:ext cx="2881313" cy="6477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Séquences S5 – S9 – S12 – S14 – S17  prenant en compte la réhabilitation</a:t>
            </a:r>
          </a:p>
        </p:txBody>
      </p:sp>
      <p:sp>
        <p:nvSpPr>
          <p:cNvPr id="22" name="Rectangle 21"/>
          <p:cNvSpPr/>
          <p:nvPr>
            <p:custDataLst>
              <p:tags r:id="rId10"/>
            </p:custDataLst>
          </p:nvPr>
        </p:nvSpPr>
        <p:spPr>
          <a:xfrm>
            <a:off x="7442881" y="1125539"/>
            <a:ext cx="792163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P..n</a:t>
            </a:r>
          </a:p>
        </p:txBody>
      </p: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3050269" y="6237289"/>
            <a:ext cx="1081087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P..n</a:t>
            </a:r>
          </a:p>
        </p:txBody>
      </p:sp>
      <p:sp>
        <p:nvSpPr>
          <p:cNvPr id="24" name="Rectangle 23"/>
          <p:cNvSpPr/>
          <p:nvPr>
            <p:custDataLst>
              <p:tags r:id="rId12"/>
            </p:custDataLst>
          </p:nvPr>
        </p:nvSpPr>
        <p:spPr>
          <a:xfrm>
            <a:off x="5067981" y="6237289"/>
            <a:ext cx="647700" cy="287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F..n</a:t>
            </a: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>
          <a:xfrm>
            <a:off x="7300006" y="6237289"/>
            <a:ext cx="647700" cy="287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F..n</a:t>
            </a:r>
          </a:p>
        </p:txBody>
      </p:sp>
      <p:sp>
        <p:nvSpPr>
          <p:cNvPr id="26" name="Rectangle 25"/>
          <p:cNvSpPr/>
          <p:nvPr>
            <p:custDataLst>
              <p:tags r:id="rId14"/>
            </p:custDataLst>
          </p:nvPr>
        </p:nvSpPr>
        <p:spPr>
          <a:xfrm>
            <a:off x="8163606" y="5876926"/>
            <a:ext cx="711200" cy="288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P..n</a:t>
            </a:r>
          </a:p>
        </p:txBody>
      </p:sp>
      <p:sp>
        <p:nvSpPr>
          <p:cNvPr id="27" name="Rectangle 26"/>
          <p:cNvSpPr/>
          <p:nvPr>
            <p:custDataLst>
              <p:tags r:id="rId15"/>
            </p:custDataLst>
          </p:nvPr>
        </p:nvSpPr>
        <p:spPr>
          <a:xfrm>
            <a:off x="459469" y="6237289"/>
            <a:ext cx="1295400" cy="287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A..n</a:t>
            </a:r>
          </a:p>
        </p:txBody>
      </p:sp>
      <p:grpSp>
        <p:nvGrpSpPr>
          <p:cNvPr id="28" name="Groupe 4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50044" y="620714"/>
            <a:ext cx="2736850" cy="863600"/>
            <a:chOff x="1259632" y="620688"/>
            <a:chExt cx="2736304" cy="864096"/>
          </a:xfrm>
        </p:grpSpPr>
        <p:sp>
          <p:nvSpPr>
            <p:cNvPr id="29" name="Rectangle 28"/>
            <p:cNvSpPr/>
            <p:nvPr/>
          </p:nvSpPr>
          <p:spPr>
            <a:xfrm>
              <a:off x="1546912" y="620688"/>
              <a:ext cx="2449024" cy="8640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19672" y="764704"/>
              <a:ext cx="1512168" cy="288032"/>
            </a:xfrm>
            <a:prstGeom prst="rect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R1 – R4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75355" y="765233"/>
              <a:ext cx="649157" cy="2875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F..n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19922" y="1124214"/>
              <a:ext cx="1295142" cy="2890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A..n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 rot="16200000">
              <a:off x="971224" y="909096"/>
              <a:ext cx="864096" cy="287280"/>
            </a:xfrm>
            <a:prstGeom prst="roundRect">
              <a:avLst/>
            </a:prstGeom>
            <a:ln w="635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S5</a:t>
              </a:r>
            </a:p>
          </p:txBody>
        </p:sp>
      </p:grpSp>
      <p:sp>
        <p:nvSpPr>
          <p:cNvPr id="34" name="Rectangle à coins arrondis 33"/>
          <p:cNvSpPr/>
          <p:nvPr>
            <p:custDataLst>
              <p:tags r:id="rId17"/>
            </p:custDataLst>
          </p:nvPr>
        </p:nvSpPr>
        <p:spPr>
          <a:xfrm rot="16200000">
            <a:off x="6831693" y="944564"/>
            <a:ext cx="792163" cy="28733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S9</a:t>
            </a:r>
          </a:p>
        </p:txBody>
      </p:sp>
      <p:sp>
        <p:nvSpPr>
          <p:cNvPr id="35" name="Rectangle à coins arrondis 34"/>
          <p:cNvSpPr/>
          <p:nvPr>
            <p:custDataLst>
              <p:tags r:id="rId18"/>
            </p:custDataLst>
          </p:nvPr>
        </p:nvSpPr>
        <p:spPr>
          <a:xfrm rot="16200000">
            <a:off x="-189025" y="6093620"/>
            <a:ext cx="863600" cy="28733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S17</a:t>
            </a:r>
          </a:p>
        </p:txBody>
      </p:sp>
      <p:sp>
        <p:nvSpPr>
          <p:cNvPr id="36" name="Rectangle à coins arrondis 35"/>
          <p:cNvSpPr/>
          <p:nvPr>
            <p:custDataLst>
              <p:tags r:id="rId19"/>
            </p:custDataLst>
          </p:nvPr>
        </p:nvSpPr>
        <p:spPr>
          <a:xfrm rot="16200000">
            <a:off x="2319225" y="6104733"/>
            <a:ext cx="863600" cy="26511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S12</a:t>
            </a:r>
          </a:p>
        </p:txBody>
      </p:sp>
      <p:sp>
        <p:nvSpPr>
          <p:cNvPr id="37" name="Rectangle à coins arrondis 36"/>
          <p:cNvSpPr/>
          <p:nvPr>
            <p:custDataLst>
              <p:tags r:id="rId20"/>
            </p:custDataLst>
          </p:nvPr>
        </p:nvSpPr>
        <p:spPr>
          <a:xfrm rot="16200000">
            <a:off x="4419488" y="6093620"/>
            <a:ext cx="863600" cy="28733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S14</a:t>
            </a:r>
          </a:p>
        </p:txBody>
      </p:sp>
      <p:sp>
        <p:nvSpPr>
          <p:cNvPr id="38" name="Rectangle à coins arrondis 37"/>
          <p:cNvSpPr/>
          <p:nvPr>
            <p:custDataLst>
              <p:tags r:id="rId21"/>
            </p:custDataLst>
          </p:nvPr>
        </p:nvSpPr>
        <p:spPr>
          <a:xfrm rot="16200000">
            <a:off x="6507844" y="6092826"/>
            <a:ext cx="863600" cy="2889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E33</a:t>
            </a:r>
          </a:p>
        </p:txBody>
      </p:sp>
      <p:cxnSp>
        <p:nvCxnSpPr>
          <p:cNvPr id="39" name="Connecteur droit 38"/>
          <p:cNvCxnSpPr/>
          <p:nvPr>
            <p:custDataLst>
              <p:tags r:id="rId22"/>
            </p:custDataLst>
          </p:nvPr>
        </p:nvCxnSpPr>
        <p:spPr>
          <a:xfrm>
            <a:off x="3339194" y="1484314"/>
            <a:ext cx="1079500" cy="8651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VOLET "Projet fédérateur"</a:t>
            </a:r>
            <a:endParaRPr lang="fr-FR" sz="4000" b="1" dirty="0"/>
          </a:p>
        </p:txBody>
      </p:sp>
      <p:pic>
        <p:nvPicPr>
          <p:cNvPr id="3074" name="Picture 2" descr="http://e-colo.perso.sfr.fr/images/%C3%A9olienne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844824"/>
            <a:ext cx="1728192" cy="2379925"/>
          </a:xfrm>
          <a:prstGeom prst="rect">
            <a:avLst/>
          </a:prstGeom>
          <a:noFill/>
        </p:spPr>
      </p:pic>
      <p:pic>
        <p:nvPicPr>
          <p:cNvPr id="3076" name="Picture 4" descr="http://www.expressions-venissieux.fr/wp-content/uploads/2011/10/street-carver1-e1317993480353-560x26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628800"/>
            <a:ext cx="2667000" cy="1238250"/>
          </a:xfrm>
          <a:prstGeom prst="rect">
            <a:avLst/>
          </a:prstGeom>
          <a:noFill/>
        </p:spPr>
      </p:pic>
      <p:pic>
        <p:nvPicPr>
          <p:cNvPr id="5" name="Image 4" descr="http://www.trikedrifters.com/images/Rolling2.jpg"/>
          <p:cNvPicPr/>
          <p:nvPr>
            <p:custDataLst>
              <p:tags r:id="rId4"/>
            </p:custDataLst>
          </p:nvPr>
        </p:nvPicPr>
        <p:blipFill>
          <a:blip r:embed="rId12" cstate="print"/>
          <a:srcRect l="28635" t="13534" r="23590" b="2988"/>
          <a:stretch>
            <a:fillRect/>
          </a:stretch>
        </p:blipFill>
        <p:spPr bwMode="auto">
          <a:xfrm>
            <a:off x="5940152" y="4725144"/>
            <a:ext cx="2282077" cy="14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F:\DCIM\100MEDIA\IMAG0012.jpg"/>
          <p:cNvPicPr/>
          <p:nvPr>
            <p:custDataLst>
              <p:tags r:id="rId5"/>
            </p:custDataLst>
          </p:nvPr>
        </p:nvPicPr>
        <p:blipFill>
          <a:blip r:embed="rId13" cstate="print"/>
          <a:srcRect l="45563" t="31848" r="17618" b="23984"/>
          <a:stretch>
            <a:fillRect/>
          </a:stretch>
        </p:blipFill>
        <p:spPr bwMode="auto">
          <a:xfrm>
            <a:off x="1403648" y="3573016"/>
            <a:ext cx="2520166" cy="201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7164288" y="648866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14" action="ppaction://hlinkfile"/>
              </a:rPr>
              <a:t>Trikedrifters.docx</a:t>
            </a:r>
            <a:endParaRPr lang="fr-FR" dirty="0"/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5076056" y="648866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hlinkClick r:id="rId15" action="ppaction://hlinkfile"/>
              </a:rPr>
              <a:t>Trike</a:t>
            </a:r>
            <a:r>
              <a:rPr lang="fr-FR" dirty="0" smtClean="0">
                <a:hlinkClick r:id="rId15" action="ppaction://hlinkfile"/>
              </a:rPr>
              <a:t> Drifters.flv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484784"/>
            <a:ext cx="893539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support est figé et le cahier des charges verrouillé,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production est de 20 pièces "identiques" et conformes aux dessins de définition,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production doit être menée au 1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trimestre de la classe de première "Technicien d'usinage"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mais la préparation de la production peut être menée en classe de seconde,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Toutes les pièces seront contrôlées avec procès-verbal à l'appui,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validation de la production est sous la responsabilité du Chef de travaux,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Chaque élève sera destinataire d'un support,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Chaque année une réunion sera organisée afin que les équipes puissent présenter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leur organisation à leurs collègues,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support unique composé de plusieurs pièces avec assemblage,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PROJET FEDERATEUR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Documents and Settings\jkaplinsky\Mes documents\JPK\FORMATION et CONCOURS des ENSEIGNANTS\FORMATION CONTINU des ENSEIGNANTS\FORMATION TECHNICIEN d'USINAGE\GT02 Projet fédérateur\TOURNEVIS à CLIQU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43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1628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VOLET "FORMATION CONTINUE des ENSEIGNANTS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1628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VOLET "Ordre du jour de la journée du mercredi 15 mai 2013"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16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Merci pour votre collaboration…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Filières "PRODUCTIQUE MECANIQUE :</a:t>
            </a:r>
          </a:p>
          <a:p>
            <a:endParaRPr lang="fr-FR" sz="2800" b="1" dirty="0"/>
          </a:p>
          <a:p>
            <a:pPr>
              <a:buFontTx/>
              <a:buChar char="-"/>
            </a:pPr>
            <a:r>
              <a:rPr lang="fr-FR" sz="2800" b="1" dirty="0" smtClean="0"/>
              <a:t>BAC.PRO. "Étude de Dessin de Produits Industriels"</a:t>
            </a:r>
          </a:p>
          <a:p>
            <a:pPr>
              <a:buFontTx/>
              <a:buChar char="-"/>
            </a:pPr>
            <a:r>
              <a:rPr lang="fr-FR" sz="2800" b="1" dirty="0" smtClean="0"/>
              <a:t>BAC.PRO. "Technicien d'usinage"</a:t>
            </a:r>
          </a:p>
          <a:p>
            <a:pPr>
              <a:buFontTx/>
              <a:buChar char="-"/>
            </a:pPr>
            <a:r>
              <a:rPr lang="fr-FR" sz="2800" b="1" dirty="0" smtClean="0"/>
              <a:t>BAC.PRO. "Technicien Outillage"</a:t>
            </a:r>
          </a:p>
          <a:p>
            <a:pPr>
              <a:buFontTx/>
              <a:buChar char="-"/>
            </a:pPr>
            <a:r>
              <a:rPr lang="fr-FR" sz="2800" b="1" dirty="0" smtClean="0"/>
              <a:t>BAC.PRO. "Technicien Modeleur"</a:t>
            </a:r>
          </a:p>
          <a:p>
            <a:pPr>
              <a:buFontTx/>
              <a:buChar char="-"/>
            </a:pPr>
            <a:r>
              <a:rPr lang="fr-FR" sz="2800" b="1" dirty="0" smtClean="0"/>
              <a:t>BAC.PRO. "Productique mécanique, option : Décolletage"</a:t>
            </a:r>
          </a:p>
          <a:p>
            <a:pPr>
              <a:buFontTx/>
              <a:buChar char="-"/>
            </a:pPr>
            <a:r>
              <a:rPr lang="fr-FR" sz="2800" b="1" dirty="0" smtClean="0"/>
              <a:t>BAC.PRO. "Fonderie"</a:t>
            </a:r>
          </a:p>
          <a:p>
            <a:pPr>
              <a:buFontTx/>
              <a:buChar char="-"/>
            </a:pPr>
            <a:r>
              <a:rPr lang="fr-FR" sz="2800" b="1" dirty="0" smtClean="0"/>
              <a:t>CAP "Armurerie"</a:t>
            </a:r>
          </a:p>
          <a:p>
            <a:pPr>
              <a:buFontTx/>
              <a:buChar char="-"/>
            </a:pPr>
            <a:r>
              <a:rPr lang="fr-FR" sz="2800" b="1" dirty="0" smtClean="0"/>
              <a:t>CAP "Métiers de la Fonderie"</a:t>
            </a:r>
          </a:p>
          <a:p>
            <a:pPr>
              <a:buFontTx/>
              <a:buChar char="-"/>
            </a:pPr>
            <a:r>
              <a:rPr lang="fr-FR" sz="2800" b="1" dirty="0" smtClean="0"/>
              <a:t>BEP "Modeleur Maquettiste</a:t>
            </a:r>
          </a:p>
          <a:p>
            <a:pPr>
              <a:buFontTx/>
              <a:buChar char="-"/>
            </a:pPr>
            <a:r>
              <a:rPr lang="fr-FR" sz="2800" b="1" dirty="0" smtClean="0"/>
              <a:t>BEP "Production Mécanique"</a:t>
            </a:r>
          </a:p>
          <a:p>
            <a:pPr>
              <a:buFontTx/>
              <a:buChar char="-"/>
            </a:pPr>
            <a:r>
              <a:rPr lang="fr-FR" sz="2800" b="1" dirty="0" smtClean="0"/>
              <a:t>BEP "Représentation Informatisée des Produits Industriels"</a:t>
            </a:r>
          </a:p>
          <a:p>
            <a:pPr>
              <a:buFontTx/>
              <a:buChar char="-"/>
            </a:pPr>
            <a:r>
              <a:rPr lang="fr-FR" sz="2800" b="1" dirty="0" smtClean="0"/>
              <a:t>CAP CSI </a:t>
            </a:r>
            <a:r>
              <a:rPr lang="fr-FR" sz="2800" b="1" dirty="0" smtClean="0">
                <a:sym typeface="Wingdings"/>
              </a:rPr>
              <a:t> CAP CIP</a:t>
            </a:r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1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55576" y="260648"/>
            <a:ext cx="7744347" cy="5851525"/>
          </a:xfrm>
          <a:noFill/>
        </p:spPr>
      </p:pic>
      <p:sp>
        <p:nvSpPr>
          <p:cNvPr id="17411" name="AutoShap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07963" y="3173413"/>
            <a:ext cx="1347787" cy="360362"/>
          </a:xfrm>
          <a:prstGeom prst="borderCallout2">
            <a:avLst>
              <a:gd name="adj1" fmla="val 31718"/>
              <a:gd name="adj2" fmla="val 105653"/>
              <a:gd name="adj3" fmla="val 31718"/>
              <a:gd name="adj4" fmla="val 132745"/>
              <a:gd name="adj5" fmla="val -44495"/>
              <a:gd name="adj6" fmla="val 160894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Carnot</a:t>
            </a:r>
          </a:p>
        </p:txBody>
      </p:sp>
      <p:sp>
        <p:nvSpPr>
          <p:cNvPr id="17412" name="AutoShap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3846513"/>
            <a:ext cx="1347788" cy="361950"/>
          </a:xfrm>
          <a:prstGeom prst="borderCallout2">
            <a:avLst>
              <a:gd name="adj1" fmla="val 31579"/>
              <a:gd name="adj2" fmla="val 105653"/>
              <a:gd name="adj3" fmla="val 31579"/>
              <a:gd name="adj4" fmla="val 140403"/>
              <a:gd name="adj5" fmla="val 207894"/>
              <a:gd name="adj6" fmla="val 17656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Beauregard</a:t>
            </a:r>
          </a:p>
        </p:txBody>
      </p:sp>
      <p:sp>
        <p:nvSpPr>
          <p:cNvPr id="17413" name="AutoShap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35150" y="836613"/>
            <a:ext cx="1563688" cy="288925"/>
          </a:xfrm>
          <a:prstGeom prst="borderCallout2">
            <a:avLst>
              <a:gd name="adj1" fmla="val 39560"/>
              <a:gd name="adj2" fmla="val 104875"/>
              <a:gd name="adj3" fmla="val 39560"/>
              <a:gd name="adj4" fmla="val 124060"/>
              <a:gd name="adj5" fmla="val 804394"/>
              <a:gd name="adj6" fmla="val 14416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Louis Armand</a:t>
            </a:r>
          </a:p>
        </p:txBody>
      </p:sp>
      <p:sp>
        <p:nvSpPr>
          <p:cNvPr id="17414" name="AutoShap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257800" y="4343400"/>
            <a:ext cx="2438400" cy="1347788"/>
          </a:xfrm>
          <a:prstGeom prst="borderCallout2">
            <a:avLst>
              <a:gd name="adj1" fmla="val 8481"/>
              <a:gd name="adj2" fmla="val -3125"/>
              <a:gd name="adj3" fmla="val 8481"/>
              <a:gd name="adj4" fmla="val -17255"/>
              <a:gd name="adj5" fmla="val -30153"/>
              <a:gd name="adj6" fmla="val -3222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LP </a:t>
            </a:r>
            <a:r>
              <a:rPr lang="fr-FR" sz="1200" b="1" dirty="0" smtClean="0">
                <a:solidFill>
                  <a:srgbClr val="000000"/>
                </a:solidFill>
                <a:latin typeface="Arial" charset="0"/>
              </a:rPr>
              <a:t>Martin Luther King </a:t>
            </a:r>
            <a:r>
              <a:rPr lang="fr-FR" sz="1200" b="1" dirty="0" smtClean="0">
                <a:solidFill>
                  <a:srgbClr val="000000"/>
                </a:solidFill>
                <a:latin typeface="Arial" charset="0"/>
              </a:rPr>
              <a:t>Lyon </a:t>
            </a:r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09</a:t>
            </a:r>
          </a:p>
          <a:p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LP </a:t>
            </a:r>
            <a:r>
              <a:rPr lang="fr-FR" sz="1200" b="1" dirty="0" err="1">
                <a:solidFill>
                  <a:srgbClr val="000000"/>
                </a:solidFill>
                <a:latin typeface="Arial" charset="0"/>
              </a:rPr>
              <a:t>F.Forest</a:t>
            </a:r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 Saint </a:t>
            </a:r>
            <a:r>
              <a:rPr lang="fr-FR" sz="1200" b="1" dirty="0" err="1" smtClean="0">
                <a:solidFill>
                  <a:srgbClr val="000000"/>
                </a:solidFill>
                <a:latin typeface="Arial" charset="0"/>
              </a:rPr>
              <a:t>Priest</a:t>
            </a:r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LP Frédéric </a:t>
            </a:r>
            <a:r>
              <a:rPr lang="fr-FR" sz="1200" b="1" dirty="0" err="1">
                <a:solidFill>
                  <a:srgbClr val="000000"/>
                </a:solidFill>
                <a:latin typeface="Arial" charset="0"/>
              </a:rPr>
              <a:t>Fays</a:t>
            </a:r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 Villeurbanne</a:t>
            </a:r>
          </a:p>
          <a:p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LP Les Canuts </a:t>
            </a:r>
            <a:r>
              <a:rPr lang="fr-FR" sz="1200" b="1" dirty="0" err="1">
                <a:solidFill>
                  <a:srgbClr val="000000"/>
                </a:solidFill>
                <a:latin typeface="Arial" charset="0"/>
              </a:rPr>
              <a:t>Vaulx</a:t>
            </a:r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 en </a:t>
            </a:r>
            <a:r>
              <a:rPr lang="fr-FR" sz="1200" b="1" dirty="0" err="1">
                <a:solidFill>
                  <a:srgbClr val="000000"/>
                </a:solidFill>
                <a:latin typeface="Arial" charset="0"/>
              </a:rPr>
              <a:t>velin</a:t>
            </a:r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fr-FR" sz="1200" b="1" dirty="0">
                <a:solidFill>
                  <a:srgbClr val="000000"/>
                </a:solidFill>
                <a:latin typeface="Arial" charset="0"/>
              </a:rPr>
              <a:t>LP P La </a:t>
            </a:r>
            <a:r>
              <a:rPr lang="fr-FR" sz="1200" b="1" dirty="0" err="1" smtClean="0">
                <a:solidFill>
                  <a:srgbClr val="000000"/>
                </a:solidFill>
                <a:latin typeface="Arial" charset="0"/>
              </a:rPr>
              <a:t>Mache</a:t>
            </a:r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endParaRPr lang="fr-FR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5" name="AutoShap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62400" y="6019800"/>
            <a:ext cx="1347788" cy="503238"/>
          </a:xfrm>
          <a:prstGeom prst="borderCallout2">
            <a:avLst>
              <a:gd name="adj1" fmla="val 22713"/>
              <a:gd name="adj2" fmla="val -5653"/>
              <a:gd name="adj3" fmla="val 22713"/>
              <a:gd name="adj4" fmla="val -18255"/>
              <a:gd name="adj5" fmla="val -118296"/>
              <a:gd name="adj6" fmla="val -3215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Joseph Hauptman</a:t>
            </a:r>
          </a:p>
        </p:txBody>
      </p:sp>
      <p:sp>
        <p:nvSpPr>
          <p:cNvPr id="1741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16013" y="188913"/>
            <a:ext cx="6629400" cy="431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0099"/>
                </a:solidFill>
                <a:latin typeface="Arial" charset="0"/>
              </a:rPr>
              <a:t>BAC PRO Technicien </a:t>
            </a:r>
            <a:r>
              <a:rPr lang="fr-FR" b="1" dirty="0">
                <a:solidFill>
                  <a:srgbClr val="000099"/>
                </a:solidFill>
                <a:latin typeface="Arial" charset="0"/>
              </a:rPr>
              <a:t>D’USINAGE</a:t>
            </a:r>
          </a:p>
        </p:txBody>
      </p:sp>
      <p:sp>
        <p:nvSpPr>
          <p:cNvPr id="17417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19475" y="3573463"/>
            <a:ext cx="142875" cy="1444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9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55875" y="35004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Arial" charset="0"/>
              </a:rPr>
              <a:t>L’Arbresle</a:t>
            </a:r>
          </a:p>
        </p:txBody>
      </p:sp>
      <p:sp>
        <p:nvSpPr>
          <p:cNvPr id="17420" name="AutoShap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875" y="4640263"/>
            <a:ext cx="1074738" cy="473075"/>
          </a:xfrm>
          <a:prstGeom prst="borderCallout2">
            <a:avLst>
              <a:gd name="adj1" fmla="val 24162"/>
              <a:gd name="adj2" fmla="val 107088"/>
              <a:gd name="adj3" fmla="val 24162"/>
              <a:gd name="adj4" fmla="val 190250"/>
              <a:gd name="adj5" fmla="val 113088"/>
              <a:gd name="adj6" fmla="val 275921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Claude Lebois</a:t>
            </a:r>
          </a:p>
        </p:txBody>
      </p:sp>
      <p:sp>
        <p:nvSpPr>
          <p:cNvPr id="17421" name="AutoShap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06425" y="5626100"/>
            <a:ext cx="1408113" cy="473075"/>
          </a:xfrm>
          <a:prstGeom prst="borderCallout2">
            <a:avLst>
              <a:gd name="adj1" fmla="val 24162"/>
              <a:gd name="adj2" fmla="val 105412"/>
              <a:gd name="adj3" fmla="val 24162"/>
              <a:gd name="adj4" fmla="val 157273"/>
              <a:gd name="adj5" fmla="val -83222"/>
              <a:gd name="adj6" fmla="val 21059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P La Grand Grange</a:t>
            </a:r>
          </a:p>
        </p:txBody>
      </p:sp>
      <p:sp>
        <p:nvSpPr>
          <p:cNvPr id="17422" name="AutoShape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1752600" y="6324600"/>
            <a:ext cx="1362075" cy="304800"/>
          </a:xfrm>
          <a:prstGeom prst="borderCallout2">
            <a:avLst>
              <a:gd name="adj1" fmla="val 37500"/>
              <a:gd name="adj2" fmla="val 105593"/>
              <a:gd name="adj3" fmla="val 37500"/>
              <a:gd name="adj4" fmla="val 117597"/>
              <a:gd name="adj5" fmla="val -285940"/>
              <a:gd name="adj6" fmla="val 130421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P St Barbe </a:t>
            </a:r>
          </a:p>
          <a:p>
            <a:pPr algn="ctr"/>
            <a:endParaRPr lang="fr-FR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3" name="AutoShape 17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400800" y="914400"/>
            <a:ext cx="1347788" cy="503238"/>
          </a:xfrm>
          <a:prstGeom prst="borderCallout2">
            <a:avLst>
              <a:gd name="adj1" fmla="val 22713"/>
              <a:gd name="adj2" fmla="val -5653"/>
              <a:gd name="adj3" fmla="val 22713"/>
              <a:gd name="adj4" fmla="val -36630"/>
              <a:gd name="adj5" fmla="val 276972"/>
              <a:gd name="adj6" fmla="val -7078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fr-FR" sz="1200" b="1">
                <a:solidFill>
                  <a:srgbClr val="000000"/>
                </a:solidFill>
                <a:latin typeface="Arial" charset="0"/>
              </a:rPr>
              <a:t>LP Joseph Carriat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400" y="16371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08h30 à 09h00		- Accueil des participants</a:t>
            </a:r>
            <a:endParaRPr lang="fr-FR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09h00 à 10h00		- Bilan sur les inscriptions rentrée 2012,</a:t>
            </a:r>
            <a:endParaRPr lang="fr-FR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- Aide individualisée,</a:t>
            </a:r>
            <a:endParaRPr lang="fr-FR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- Projet fédérateur,</a:t>
            </a:r>
            <a:endParaRPr lang="fr-FR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- Questions diverses…</a:t>
            </a:r>
            <a:endParaRPr lang="fr-FR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10h00 à 12H00		- Groupes de travail :</a:t>
            </a:r>
            <a:endParaRPr lang="fr-FR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GT01 : Parcours de formation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		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GT02 : Projet fédérateur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		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GT03 : Bilan sur les examens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		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GT04 : Démarche PORTFOLIO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		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GT05 : Réussir le passage du Bac Pro au BTS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		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GT06 : Formation continue des enseignants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			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12h30 à 14h00		- Pause déjeuner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14h00 à 16h00		- Restitution des groupes de travail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16h00 à 17h00		- Synthèse de la journée et préparation de l'ordre du jour de la 2</a:t>
            </a:r>
            <a:r>
              <a:rPr lang="fr-FR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ème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	journée de formation du 15/05/2013</a:t>
            </a:r>
            <a:endParaRPr lang="fr-FR" sz="1050" dirty="0" smtClean="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16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VOLET "Inscriptions rentrée 2012"</a:t>
            </a:r>
            <a:endParaRPr lang="fr-FR" sz="4000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285293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hlinkClick r:id="rId5" action="ppaction://hlinkfile"/>
              </a:rPr>
              <a:t>..\..\FORMATION GROUPE DE REFLECTION </a:t>
            </a:r>
            <a:r>
              <a:rPr lang="fr-FR" sz="4000" b="1" dirty="0" err="1" smtClean="0">
                <a:hlinkClick r:id="rId5" action="ppaction://hlinkfile"/>
              </a:rPr>
              <a:t>PRODUCTIQUE\Inscriptions</a:t>
            </a:r>
            <a:r>
              <a:rPr lang="fr-FR" sz="4000" b="1" dirty="0" smtClean="0">
                <a:hlinkClick r:id="rId5" action="ppaction://hlinkfile"/>
              </a:rPr>
              <a:t> RS 2012 BAC PRO PM.xlsx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162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VOLET "Examens session 2012"</a:t>
            </a:r>
            <a:endParaRPr lang="fr-FR" sz="4000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37890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0689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hlinkClick r:id="rId5" action="ppaction://hlinkfile"/>
              </a:rPr>
              <a:t>..\..\FORMATION GROUPE DE REFLECTION </a:t>
            </a:r>
            <a:r>
              <a:rPr lang="fr-FR" sz="4000" dirty="0" err="1" smtClean="0">
                <a:hlinkClick r:id="rId5" action="ppaction://hlinkfile"/>
              </a:rPr>
              <a:t>PRODUCTIQUE\Bilan</a:t>
            </a:r>
            <a:r>
              <a:rPr lang="fr-FR" sz="4000" dirty="0" smtClean="0">
                <a:hlinkClick r:id="rId5" action="ppaction://hlinkfile"/>
              </a:rPr>
              <a:t> BAC PRO Productique 2012.xlsx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0" y="25649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err="1" smtClean="0"/>
              <a:t>Think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Different</a:t>
            </a:r>
            <a:r>
              <a:rPr lang="fr-FR" sz="8000" b="1" dirty="0" smtClean="0"/>
              <a:t>*…</a:t>
            </a:r>
            <a:endParaRPr lang="fr-FR" sz="8000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 rot="10800000" flipV="1">
            <a:off x="0" y="51571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endParaRPr lang="fr-FR" i="1" dirty="0" smtClean="0"/>
          </a:p>
          <a:p>
            <a:pPr algn="ctr"/>
            <a:r>
              <a:rPr lang="fr-FR" i="1" dirty="0" smtClean="0"/>
              <a:t>*    car seuls ceux qui sont assez fous pour penser qu'ils peuvent changer le monde,</a:t>
            </a:r>
          </a:p>
          <a:p>
            <a:pPr algn="ctr"/>
            <a:r>
              <a:rPr lang="fr-FR" b="1" i="1" dirty="0" smtClean="0"/>
              <a:t>y parviennent.</a:t>
            </a:r>
          </a:p>
          <a:p>
            <a:pPr algn="ctr"/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5649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blouse blanche…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>
            <p:custDataLst>
              <p:tags r:id="rId1"/>
            </p:custDataLst>
          </p:nvPr>
        </p:nvPicPr>
        <p:blipFill>
          <a:blip r:embed="rId5" cstate="print"/>
          <a:srcRect l="41388" t="20807" r="36424" b="10714"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2195736" y="4077072"/>
            <a:ext cx="694826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VOLET</a:t>
            </a:r>
          </a:p>
          <a:p>
            <a:pPr algn="ctr"/>
            <a:r>
              <a:rPr lang="fr-FR" sz="3600" b="1" dirty="0" smtClean="0"/>
              <a:t> "ORIENTATION INTERNATIONALE"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800</TotalTime>
  <Words>617</Words>
  <Application>Microsoft Office PowerPoint</Application>
  <PresentationFormat>Affichage à l'écran (4:3)</PresentationFormat>
  <Paragraphs>272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 User</dc:creator>
  <cp:lastModifiedBy>Lenovo User</cp:lastModifiedBy>
  <cp:revision>124</cp:revision>
  <dcterms:created xsi:type="dcterms:W3CDTF">2013-01-13T09:22:24Z</dcterms:created>
  <dcterms:modified xsi:type="dcterms:W3CDTF">2013-03-20T10:38:24Z</dcterms:modified>
</cp:coreProperties>
</file>